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b6b0498d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b6b0498d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b6b0498d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b6b0498d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b6b0498d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b6b0498d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b6b0498d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b6b0498d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b6b0498d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b6b0498d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b6b0498d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b6b0498d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b6b0498d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b6b0498d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b6b0498d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b6b0498d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b6b0498d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b6b0498d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b6b0498d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b6b0498d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b6b0498d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b6b0498d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b6b0498d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b6b0498d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b6b0498d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b6b0498d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b6b0498d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b6b0498d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b6b0498d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b6b0498d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7375" y="216075"/>
            <a:ext cx="85206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Fatal Encounters with Police</a:t>
            </a:r>
            <a:endParaRPr sz="2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7375" y="1558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</a:rPr>
              <a:t>Recommendations </a:t>
            </a:r>
            <a:endParaRPr sz="3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</a:rPr>
              <a:t>for a National Policy on Policing</a:t>
            </a:r>
            <a:endParaRPr sz="3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56" name="Google Shape;56;p13"/>
          <p:cNvSpPr txBox="1"/>
          <p:nvPr/>
        </p:nvSpPr>
        <p:spPr>
          <a:xfrm>
            <a:off x="543100" y="3270513"/>
            <a:ext cx="73566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Alexander Vizzi</a:t>
            </a:r>
            <a:endParaRPr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Data Science Intensive Capstone Project, cohort April 2020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075" y="4038850"/>
            <a:ext cx="163830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Observations</a:t>
            </a:r>
            <a:endParaRPr sz="1800"/>
          </a:p>
        </p:txBody>
      </p:sp>
      <p:sp>
        <p:nvSpPr>
          <p:cNvPr id="135" name="Google Shape;135;p22"/>
          <p:cNvSpPr txBox="1"/>
          <p:nvPr/>
        </p:nvSpPr>
        <p:spPr>
          <a:xfrm>
            <a:off x="235575" y="782700"/>
            <a:ext cx="8520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Performances converged for all models, with SVC edging out the others.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136" name="Google Shape;136;p22"/>
          <p:cNvGrpSpPr/>
          <p:nvPr/>
        </p:nvGrpSpPr>
        <p:grpSpPr>
          <a:xfrm>
            <a:off x="464100" y="1685875"/>
            <a:ext cx="8321074" cy="2248850"/>
            <a:chOff x="311700" y="1152475"/>
            <a:chExt cx="8321074" cy="2248850"/>
          </a:xfrm>
        </p:grpSpPr>
        <p:pic>
          <p:nvPicPr>
            <p:cNvPr id="137" name="Google Shape;137;p22"/>
            <p:cNvPicPr preferRelativeResize="0"/>
            <p:nvPr/>
          </p:nvPicPr>
          <p:blipFill rotWithShape="1">
            <a:blip r:embed="rId3">
              <a:alphaModFix/>
            </a:blip>
            <a:srcRect b="0" l="3344" r="0" t="0"/>
            <a:stretch/>
          </p:blipFill>
          <p:spPr>
            <a:xfrm>
              <a:off x="311700" y="1152475"/>
              <a:ext cx="8321074" cy="224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2"/>
            <p:cNvSpPr/>
            <p:nvPr/>
          </p:nvSpPr>
          <p:spPr>
            <a:xfrm>
              <a:off x="2266825" y="2467625"/>
              <a:ext cx="1080300" cy="451800"/>
            </a:xfrm>
            <a:prstGeom prst="ellipse">
              <a:avLst/>
            </a:prstGeom>
            <a:noFill/>
            <a:ln cap="flat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3486025" y="2467625"/>
              <a:ext cx="1080300" cy="451800"/>
            </a:xfrm>
            <a:prstGeom prst="ellipse">
              <a:avLst/>
            </a:prstGeom>
            <a:noFill/>
            <a:ln cap="flat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2"/>
          <p:cNvSpPr txBox="1"/>
          <p:nvPr/>
        </p:nvSpPr>
        <p:spPr>
          <a:xfrm>
            <a:off x="235575" y="4059300"/>
            <a:ext cx="8520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difference between the best classifier’s highest performance and the worst classifier’s highest was 0.02.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More model observations</a:t>
            </a:r>
            <a:endParaRPr sz="1800"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657350"/>
            <a:ext cx="852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t</a:t>
            </a:r>
            <a:r>
              <a:rPr lang="en" sz="3000">
                <a:solidFill>
                  <a:srgbClr val="FF9900"/>
                </a:solidFill>
              </a:rPr>
              <a:t>ree based models</a:t>
            </a:r>
            <a:r>
              <a:rPr lang="en" sz="3000">
                <a:solidFill>
                  <a:srgbClr val="FFFFFF"/>
                </a:solidFill>
              </a:rPr>
              <a:t> emphasized certain features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while </a:t>
            </a:r>
            <a:r>
              <a:rPr lang="en" sz="3000">
                <a:solidFill>
                  <a:srgbClr val="00FFFF"/>
                </a:solidFill>
              </a:rPr>
              <a:t>linear models</a:t>
            </a:r>
            <a:r>
              <a:rPr lang="en" sz="3000">
                <a:solidFill>
                  <a:srgbClr val="FFFFFF"/>
                </a:solidFill>
              </a:rPr>
              <a:t> emphasized others.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23950"/>
            <a:ext cx="852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Despite similar performances,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311700" y="3376100"/>
            <a:ext cx="82947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But some features of the tree based models were</a:t>
            </a:r>
            <a:r>
              <a:rPr lang="en" sz="2400">
                <a:solidFill>
                  <a:srgbClr val="E06666"/>
                </a:solidFill>
              </a:rPr>
              <a:t> misleading and illogical.</a:t>
            </a:r>
            <a:endParaRPr sz="24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24"/>
          <p:cNvGrpSpPr/>
          <p:nvPr/>
        </p:nvGrpSpPr>
        <p:grpSpPr>
          <a:xfrm>
            <a:off x="252099" y="302688"/>
            <a:ext cx="8580703" cy="4170700"/>
            <a:chOff x="385350" y="1681150"/>
            <a:chExt cx="7407375" cy="3379000"/>
          </a:xfrm>
        </p:grpSpPr>
        <p:pic>
          <p:nvPicPr>
            <p:cNvPr id="155" name="Google Shape;155;p24"/>
            <p:cNvPicPr preferRelativeResize="0"/>
            <p:nvPr/>
          </p:nvPicPr>
          <p:blipFill rotWithShape="1">
            <a:blip r:embed="rId3">
              <a:alphaModFix/>
            </a:blip>
            <a:srcRect b="0" l="2090" r="3756" t="0"/>
            <a:stretch/>
          </p:blipFill>
          <p:spPr>
            <a:xfrm>
              <a:off x="385350" y="1681150"/>
              <a:ext cx="7407375" cy="3379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6" name="Google Shape;156;p24"/>
            <p:cNvCxnSpPr/>
            <p:nvPr/>
          </p:nvCxnSpPr>
          <p:spPr>
            <a:xfrm rot="10800000">
              <a:off x="1710775" y="2998525"/>
              <a:ext cx="929400" cy="10221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57" name="Google Shape;157;p24"/>
            <p:cNvCxnSpPr/>
            <p:nvPr/>
          </p:nvCxnSpPr>
          <p:spPr>
            <a:xfrm flipH="1">
              <a:off x="1781950" y="4246975"/>
              <a:ext cx="921600" cy="6900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58" name="Google Shape;158;p24"/>
            <p:cNvSpPr txBox="1"/>
            <p:nvPr/>
          </p:nvSpPr>
          <p:spPr>
            <a:xfrm>
              <a:off x="2663588" y="3908189"/>
              <a:ext cx="50310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</a:rPr>
                <a:t>Montana and North Dakota saw no Black or Hispanic deaths at all in the dataset, but are included in the 20 most important features (out of 100 features).</a:t>
              </a:r>
              <a:endParaRPr sz="17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9256" r="3254" t="0"/>
          <a:stretch/>
        </p:blipFill>
        <p:spPr>
          <a:xfrm>
            <a:off x="3388150" y="56575"/>
            <a:ext cx="5954324" cy="53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type="title"/>
          </p:nvPr>
        </p:nvSpPr>
        <p:spPr>
          <a:xfrm>
            <a:off x="165550" y="325025"/>
            <a:ext cx="39846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SVC’s important features made sense with the dataset.</a:t>
            </a:r>
            <a:endParaRPr sz="2300"/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89350" y="1741000"/>
            <a:ext cx="39846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Despite inconsistent performances,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logistic regression models highlighted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similar features to the better performing SVC models</a:t>
            </a:r>
            <a:endParaRPr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255975" y="170525"/>
            <a:ext cx="39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Takeaways from important feature plots: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" name="Google Shape;171;p26"/>
          <p:cNvSpPr txBox="1"/>
          <p:nvPr/>
        </p:nvSpPr>
        <p:spPr>
          <a:xfrm>
            <a:off x="237200" y="1064875"/>
            <a:ext cx="3542400" cy="4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Circumstances of shooting not as influential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State differences are key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1730" r="17021" t="0"/>
          <a:stretch/>
        </p:blipFill>
        <p:spPr>
          <a:xfrm>
            <a:off x="3896675" y="18625"/>
            <a:ext cx="49714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Policy Recommendations</a:t>
            </a:r>
            <a:endParaRPr sz="1800"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235500" y="466675"/>
            <a:ext cx="85206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Demographics matter: diverse states appear often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Other factors matter: some less diverse states appear 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Mental health training, policies that teach tactics for unarmed/fleeing civilians may not matter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Body cameras may not matter (for this goal): these predicted Black/Hispanic deaths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Should standardize data collection, include regional specifics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Further Research</a:t>
            </a:r>
            <a:endParaRPr sz="2000"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Include demographic features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Include state-specific and county-specific features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Include differences in state restrictions on use of force, racial diversity of police force, changes to policing that have been attempted already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The Problem</a:t>
            </a:r>
            <a:endParaRPr sz="37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76275"/>
            <a:ext cx="86610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~1000 people shot by police / year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Black and Hispanic deaths disproportionate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No national standards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Public outcry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200"/>
              <a:buChar char="●"/>
            </a:pPr>
            <a:r>
              <a:rPr lang="en" sz="2200">
                <a:solidFill>
                  <a:srgbClr val="FF9900"/>
                </a:solidFill>
              </a:rPr>
              <a:t>What factors predict that a victim will be Black or Hispanic? Can policymakers target these factors to reduce disproportionate Black/Hispanic deaths?</a:t>
            </a:r>
            <a:endParaRPr sz="2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4396325"/>
            <a:ext cx="85206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Photo by Steve Apps, Wisconsin State Journal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21654" l="0" r="0" t="0"/>
          <a:stretch/>
        </p:blipFill>
        <p:spPr>
          <a:xfrm>
            <a:off x="527300" y="381000"/>
            <a:ext cx="8089401" cy="40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Wants to Know? 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2701975"/>
            <a:ext cx="34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President-elect Joe Biden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1600"/>
            <a:ext cx="3376800" cy="18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425" y="329175"/>
            <a:ext cx="30670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5361700" y="1815075"/>
            <a:ext cx="34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National Police Oversight Commission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b="19756" l="25430" r="16534" t="0"/>
          <a:stretch/>
        </p:blipFill>
        <p:spPr>
          <a:xfrm>
            <a:off x="7304675" y="2625775"/>
            <a:ext cx="1771100" cy="163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6">
            <a:alphaModFix/>
          </a:blip>
          <a:srcRect b="22744" l="32699" r="34356" t="19905"/>
          <a:stretch/>
        </p:blipFill>
        <p:spPr>
          <a:xfrm>
            <a:off x="6085325" y="2717425"/>
            <a:ext cx="1631936" cy="18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5971300" y="4710675"/>
            <a:ext cx="34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Police chiefs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7">
            <a:alphaModFix/>
          </a:blip>
          <a:srcRect b="63156" l="0" r="10785" t="0"/>
          <a:stretch/>
        </p:blipFill>
        <p:spPr>
          <a:xfrm>
            <a:off x="180975" y="3158175"/>
            <a:ext cx="5652576" cy="15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180100" y="4710675"/>
            <a:ext cx="34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Advocacy groups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176800"/>
            <a:ext cx="85206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Data</a:t>
            </a:r>
            <a:endParaRPr sz="3900"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593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Data collection n</a:t>
            </a:r>
            <a:r>
              <a:rPr lang="en" sz="2500">
                <a:solidFill>
                  <a:srgbClr val="FFFFFF"/>
                </a:solidFill>
              </a:rPr>
              <a:t>ot standardized among states/cities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Hasn’t been rigorously 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collected before 2014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I sourced from 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Washington Post Fatal Force 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Police Shootings Database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000" y="1633850"/>
            <a:ext cx="3812024" cy="3313525"/>
          </a:xfrm>
          <a:prstGeom prst="rect">
            <a:avLst/>
          </a:prstGeom>
          <a:noFill/>
          <a:ln>
            <a:noFill/>
          </a:ln>
          <a:effectLst>
            <a:outerShdw blurRad="88582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30950" y="12380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Exploration</a:t>
            </a:r>
            <a:endParaRPr sz="160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99100" y="30550"/>
            <a:ext cx="60003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Black/Hispanic deaths not proportional to population.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50" y="442150"/>
            <a:ext cx="2828650" cy="21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731450" y="2181625"/>
            <a:ext cx="51072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Proportions of races don’t seem to change when considering recorded details of the shooting.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69069" l="-1684" r="-1684" t="-1638"/>
          <a:stretch/>
        </p:blipFill>
        <p:spPr>
          <a:xfrm>
            <a:off x="1699750" y="2757275"/>
            <a:ext cx="731520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52700" r="0" t="0"/>
          <a:stretch/>
        </p:blipFill>
        <p:spPr>
          <a:xfrm>
            <a:off x="5012850" y="1622625"/>
            <a:ext cx="4014225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235500" y="140225"/>
            <a:ext cx="85206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Which Target Variable to Choose?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53959" t="0"/>
          <a:stretch/>
        </p:blipFill>
        <p:spPr>
          <a:xfrm>
            <a:off x="235500" y="1622625"/>
            <a:ext cx="390740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-550325" y="603875"/>
            <a:ext cx="9144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Models were better at predicting Black &amp; Hispanic deaths 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than Black deaths alone.</a:t>
            </a:r>
            <a:endParaRPr sz="2100">
              <a:solidFill>
                <a:srgbClr val="FFFFFF"/>
              </a:solidFill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 flipH="1">
            <a:off x="2191250" y="2202675"/>
            <a:ext cx="879300" cy="37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0" name="Google Shape;110;p19"/>
          <p:cNvCxnSpPr/>
          <p:nvPr/>
        </p:nvCxnSpPr>
        <p:spPr>
          <a:xfrm flipH="1">
            <a:off x="3105650" y="3117075"/>
            <a:ext cx="879300" cy="37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" name="Google Shape;111;p19"/>
          <p:cNvCxnSpPr/>
          <p:nvPr/>
        </p:nvCxnSpPr>
        <p:spPr>
          <a:xfrm flipH="1">
            <a:off x="6991850" y="2126475"/>
            <a:ext cx="879300" cy="37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" name="Google Shape;112;p19"/>
          <p:cNvCxnSpPr/>
          <p:nvPr/>
        </p:nvCxnSpPr>
        <p:spPr>
          <a:xfrm flipH="1">
            <a:off x="7906250" y="3117075"/>
            <a:ext cx="879300" cy="37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" name="Google Shape;113;p19"/>
          <p:cNvSpPr txBox="1"/>
          <p:nvPr/>
        </p:nvSpPr>
        <p:spPr>
          <a:xfrm>
            <a:off x="4255075" y="1948825"/>
            <a:ext cx="879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</a:rPr>
              <a:t>vs.</a:t>
            </a:r>
            <a:endParaRPr b="1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Modeling: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Classification algorithms used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768900" y="1152475"/>
            <a:ext cx="37206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Support Vector Classifier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1683300" y="1838275"/>
            <a:ext cx="37206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Logistic Regression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990250" y="2952750"/>
            <a:ext cx="50592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Gradient Boosting Classifier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4057050" y="3638550"/>
            <a:ext cx="50592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Random Forest </a:t>
            </a:r>
            <a:r>
              <a:rPr lang="en" sz="2400">
                <a:solidFill>
                  <a:srgbClr val="FFFFFF"/>
                </a:solidFill>
              </a:rPr>
              <a:t>Classifier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Model Tuning</a:t>
            </a:r>
            <a:endParaRPr sz="1700"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542875"/>
            <a:ext cx="7796700" cy="2216400"/>
          </a:xfrm>
          <a:prstGeom prst="rect">
            <a:avLst/>
          </a:prstGeom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Different techniques worked with each model when remedying imbalanced classes: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Synthetic Minority Oversampling Technique (using imblearn)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Class_weight= ‘balanced’ argument in Scikit-Learn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280475" y="3064050"/>
            <a:ext cx="7827900" cy="17748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Used different techniques to regularize models: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L1 and L2 regularization using ‘penalty’ argument in Scikit-Learn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Manipulating ‘C’ parameter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